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1" d="100"/>
          <a:sy n="61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2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1C37-9029-4666-BF60-9C98B028C2D1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D733-B061-4DF2-8562-E4487ABEE5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58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uiadoscuriosos.com.br/blog/2012/08/22/jingles-eleitorais-que-ficaram-para-a-histori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5</a:t>
            </a:r>
            <a:br>
              <a:rPr lang="pt-BR" dirty="0" smtClean="0"/>
            </a:br>
            <a:r>
              <a:rPr lang="pt-BR" b="1" dirty="0" smtClean="0"/>
              <a:t>Definição </a:t>
            </a:r>
            <a:r>
              <a:rPr lang="pt-BR" b="1" dirty="0"/>
              <a:t>das estratégias de </a:t>
            </a:r>
            <a:r>
              <a:rPr lang="pt-BR" b="1" dirty="0" smtClean="0"/>
              <a:t>comunicação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Profa. Dra. Katia </a:t>
            </a:r>
            <a:r>
              <a:rPr lang="pt-BR" dirty="0" err="1"/>
              <a:t>Saisi</a:t>
            </a:r>
            <a:endParaRPr lang="pt-BR" dirty="0"/>
          </a:p>
          <a:p>
            <a:r>
              <a:rPr lang="pt-BR" dirty="0"/>
              <a:t>Planejamento Estratégico de Campanhas Eleitorais</a:t>
            </a:r>
          </a:p>
          <a:p>
            <a:r>
              <a:rPr lang="pt-BR" dirty="0"/>
              <a:t>Instituto do Legislativo Paulista</a:t>
            </a:r>
          </a:p>
        </p:txBody>
      </p:sp>
    </p:spTree>
    <p:extLst>
      <p:ext uri="{BB962C8B-B14F-4D97-AF65-F5344CB8AC3E}">
        <p14:creationId xmlns:p14="http://schemas.microsoft.com/office/powerpoint/2010/main" xmlns="" val="343615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Conceito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00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Conjunto </a:t>
            </a:r>
            <a:r>
              <a:rPr lang="pt-BR" dirty="0"/>
              <a:t>de juízos que o eleitor faz de alguma coisa. O conceito-alvo é aquilo que o eleitor precisa pensar sobre o candidato para votar nele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Não </a:t>
            </a:r>
            <a:r>
              <a:rPr lang="pt-BR" dirty="0"/>
              <a:t>basta saber o que </a:t>
            </a:r>
            <a:r>
              <a:rPr lang="pt-BR" dirty="0" smtClean="0"/>
              <a:t>o eleitor pensa </a:t>
            </a:r>
            <a:r>
              <a:rPr lang="pt-BR" dirty="0"/>
              <a:t>do candidato e do partido, mas também qual é sua opinião sobre fatos passados, perspectivas em diversas situações, valores culturais e interesses intelectuais, físicos e psicológicos.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eleitor vota em quem estiver mais afinado com seus valores e interesses.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276872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50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o revestimento que se dá à identidade com o objetivo de atingir um determinado conceito. </a:t>
            </a:r>
            <a:r>
              <a:rPr lang="pt-BR" dirty="0" smtClean="0"/>
              <a:t>É </a:t>
            </a:r>
            <a:r>
              <a:rPr lang="pt-BR" dirty="0"/>
              <a:t>a “roupa” com que se veste a identidade do candidato para apresentá-la ao eleitorado. </a:t>
            </a:r>
            <a:endParaRPr lang="pt-BR" dirty="0" smtClean="0"/>
          </a:p>
          <a:p>
            <a:r>
              <a:rPr lang="pt-BR" dirty="0" smtClean="0"/>
              <a:t>Composta </a:t>
            </a:r>
            <a:r>
              <a:rPr lang="pt-BR" dirty="0"/>
              <a:t>por vários elementos, como o tom da voz, o discurso, as cores da campanha, o espírito do </a:t>
            </a:r>
            <a:r>
              <a:rPr lang="pt-BR" i="1" dirty="0"/>
              <a:t>jingle</a:t>
            </a:r>
            <a:r>
              <a:rPr lang="pt-BR" dirty="0"/>
              <a:t>, os símbolos, o tratamento dado aos temas do programa </a:t>
            </a:r>
            <a:r>
              <a:rPr lang="pt-BR" dirty="0" smtClean="0"/>
              <a:t>etc.</a:t>
            </a:r>
          </a:p>
          <a:p>
            <a:r>
              <a:rPr lang="pt-BR" dirty="0" smtClean="0"/>
              <a:t>Deve levar em consideração a conjuntura, </a:t>
            </a:r>
            <a:r>
              <a:rPr lang="pt-BR" dirty="0"/>
              <a:t>o perfil psicológico e os fatores culturais do universo em que ocorre a </a:t>
            </a:r>
            <a:r>
              <a:rPr lang="pt-BR" dirty="0" smtClean="0"/>
              <a:t>eleição.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5085184"/>
            <a:ext cx="3067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918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Atos de comunicação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7864" y="1600200"/>
            <a:ext cx="4729336" cy="4800600"/>
          </a:xfrm>
        </p:spPr>
        <p:txBody>
          <a:bodyPr/>
          <a:lstStyle/>
          <a:p>
            <a:r>
              <a:rPr lang="pt-BR" dirty="0"/>
              <a:t>Definida a estratégia da comunicação, é hora de estipular quando informar, divulgar ou promover a </a:t>
            </a:r>
            <a:r>
              <a:rPr lang="pt-BR" dirty="0" smtClean="0"/>
              <a:t>imagem.</a:t>
            </a:r>
          </a:p>
          <a:p>
            <a:r>
              <a:rPr lang="pt-BR" dirty="0" smtClean="0"/>
              <a:t>É </a:t>
            </a:r>
            <a:r>
              <a:rPr lang="pt-BR" dirty="0"/>
              <a:t>hora de transformar a imagem em atos de comunicação.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primeiro passo é definir a marca da campanha, que irá atuar no imaginário de modo integrado: símbolos, palavras e ritmos a serem adotados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9289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386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Simbologia da marca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8092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marca é uma expressão, de diversas formas, que objetiva potencializar os efeitos de sentido produzidos nos destinatários das mensagens.</a:t>
            </a:r>
          </a:p>
          <a:p>
            <a:r>
              <a:rPr lang="pt-BR" dirty="0"/>
              <a:t>Desde o tradicional “santinho” (filipeta com foto, nome e slogan do candidato) até a mais sofisticada revista, outdoor ou programa de rádio e televisão, devem estar dentro do conceito e da proposta de imagem do candidato e da sua marca</a:t>
            </a:r>
            <a:r>
              <a:rPr lang="pt-BR" dirty="0" smtClean="0"/>
              <a:t>.</a:t>
            </a:r>
          </a:p>
          <a:p>
            <a:r>
              <a:rPr lang="pt-BR" dirty="0"/>
              <a:t>Todo e qualquer material deve vir a reforçar a imagem pretendida.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fotos devem refletir integralmente o clima e, acima de tudo, convencer. 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298247"/>
            <a:ext cx="1847850" cy="24669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189075"/>
            <a:ext cx="1790700" cy="25527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482725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662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Logotipo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tipo de letra, a cor, a forma e o design, o símbolo (estrela, tucano, foice e martelo, árvore etc.) que integram o logotipo transmitem conceitos em níveis subconscientes, como agilidade, tradicionalismo ou modernidade, sofisticação ou simplicidade, popular ou elite, suavidade ou agressividade.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3726118"/>
            <a:ext cx="5184576" cy="257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03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Slogan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Slogan: frase </a:t>
            </a:r>
            <a:r>
              <a:rPr lang="pt-BR" dirty="0"/>
              <a:t>concisa que aproxima consumidores das marcas e, no caso da política, eleitores dos </a:t>
            </a:r>
            <a:r>
              <a:rPr lang="pt-BR" dirty="0" smtClean="0"/>
              <a:t>candidatos</a:t>
            </a:r>
          </a:p>
          <a:p>
            <a:pPr lvl="1"/>
            <a:r>
              <a:rPr lang="pt-BR" b="1" dirty="0"/>
              <a:t>Dilma (PT</a:t>
            </a:r>
            <a:r>
              <a:rPr lang="pt-BR" b="1" dirty="0" smtClean="0"/>
              <a:t>): Para </a:t>
            </a:r>
            <a:r>
              <a:rPr lang="pt-BR" b="1" dirty="0"/>
              <a:t>o Brasil seguir mudando</a:t>
            </a:r>
          </a:p>
          <a:p>
            <a:pPr lvl="1"/>
            <a:r>
              <a:rPr lang="pt-BR" b="1" dirty="0" err="1" smtClean="0"/>
              <a:t>Eymael</a:t>
            </a:r>
            <a:r>
              <a:rPr lang="pt-BR" b="1" dirty="0" smtClean="0"/>
              <a:t> </a:t>
            </a:r>
            <a:r>
              <a:rPr lang="pt-BR" b="1" dirty="0"/>
              <a:t>(PSDC</a:t>
            </a:r>
            <a:r>
              <a:rPr lang="pt-BR" b="1" dirty="0" smtClean="0"/>
              <a:t>): Dignidade</a:t>
            </a:r>
            <a:r>
              <a:rPr lang="pt-BR" b="1" dirty="0"/>
              <a:t>: A Marca de Uma Vida</a:t>
            </a:r>
          </a:p>
          <a:p>
            <a:pPr lvl="1"/>
            <a:r>
              <a:rPr lang="pt-BR" b="1" dirty="0" smtClean="0"/>
              <a:t>Ivan </a:t>
            </a:r>
            <a:r>
              <a:rPr lang="pt-BR" b="1" dirty="0"/>
              <a:t>Pinheiro (PCB</a:t>
            </a:r>
            <a:r>
              <a:rPr lang="pt-BR" b="1" dirty="0" smtClean="0"/>
              <a:t>): Construindo </a:t>
            </a:r>
            <a:r>
              <a:rPr lang="pt-BR" b="1" dirty="0"/>
              <a:t>o poder popular. Rumo ao </a:t>
            </a:r>
            <a:r>
              <a:rPr lang="pt-BR" b="1" dirty="0" smtClean="0"/>
              <a:t>socialismo</a:t>
            </a:r>
          </a:p>
          <a:p>
            <a:pPr lvl="1"/>
            <a:r>
              <a:rPr lang="pt-BR" b="1" dirty="0"/>
              <a:t>José Serra (PSDB) : O Brasil pode mais</a:t>
            </a:r>
          </a:p>
          <a:p>
            <a:pPr lvl="1"/>
            <a:r>
              <a:rPr lang="pt-BR" b="1" dirty="0" smtClean="0"/>
              <a:t>Levy </a:t>
            </a:r>
            <a:r>
              <a:rPr lang="pt-BR" b="1" dirty="0" err="1"/>
              <a:t>Fidelix</a:t>
            </a:r>
            <a:r>
              <a:rPr lang="pt-BR" b="1" dirty="0"/>
              <a:t> (PRTB) </a:t>
            </a:r>
            <a:r>
              <a:rPr lang="pt-BR" b="1" dirty="0" smtClean="0"/>
              <a:t>: Brasil </a:t>
            </a:r>
            <a:r>
              <a:rPr lang="pt-BR" b="1" dirty="0" err="1"/>
              <a:t>prá</a:t>
            </a:r>
            <a:r>
              <a:rPr lang="pt-BR" b="1" dirty="0"/>
              <a:t> frente!</a:t>
            </a:r>
          </a:p>
          <a:p>
            <a:pPr lvl="1"/>
            <a:r>
              <a:rPr lang="pt-BR" b="1" dirty="0" smtClean="0"/>
              <a:t>Marina </a:t>
            </a:r>
            <a:r>
              <a:rPr lang="pt-BR" b="1" dirty="0"/>
              <a:t>Silva (PV) </a:t>
            </a:r>
            <a:r>
              <a:rPr lang="pt-BR" b="1" dirty="0" smtClean="0"/>
              <a:t>: Juntos </a:t>
            </a:r>
            <a:r>
              <a:rPr lang="pt-BR" b="1" dirty="0"/>
              <a:t>pelo Brasil que queremos</a:t>
            </a:r>
          </a:p>
          <a:p>
            <a:pPr lvl="1"/>
            <a:r>
              <a:rPr lang="pt-BR" b="1" dirty="0" smtClean="0"/>
              <a:t>Plínio </a:t>
            </a:r>
            <a:r>
              <a:rPr lang="pt-BR" b="1" dirty="0"/>
              <a:t>(PSOL</a:t>
            </a:r>
            <a:r>
              <a:rPr lang="pt-BR" b="1" dirty="0" smtClean="0"/>
              <a:t>): Opção </a:t>
            </a:r>
            <a:r>
              <a:rPr lang="pt-BR" b="1" dirty="0"/>
              <a:t>pela igualdade</a:t>
            </a:r>
          </a:p>
          <a:p>
            <a:pPr lvl="1"/>
            <a:r>
              <a:rPr lang="pt-BR" b="1" dirty="0" smtClean="0"/>
              <a:t>Rui </a:t>
            </a:r>
            <a:r>
              <a:rPr lang="pt-BR" b="1" dirty="0"/>
              <a:t>Costa Pimenta (PCO</a:t>
            </a:r>
            <a:r>
              <a:rPr lang="pt-BR" b="1" dirty="0" smtClean="0"/>
              <a:t>):</a:t>
            </a:r>
            <a:r>
              <a:rPr lang="pt-BR" b="1" dirty="0"/>
              <a:t> </a:t>
            </a:r>
            <a:r>
              <a:rPr lang="pt-BR" b="1" dirty="0" smtClean="0"/>
              <a:t>Salário</a:t>
            </a:r>
            <a:r>
              <a:rPr lang="pt-BR" b="1" dirty="0"/>
              <a:t>, trabalho e terra</a:t>
            </a:r>
          </a:p>
          <a:p>
            <a:pPr lvl="1"/>
            <a:r>
              <a:rPr lang="pt-BR" b="1" dirty="0" smtClean="0"/>
              <a:t>Zé </a:t>
            </a:r>
            <a:r>
              <a:rPr lang="pt-BR" b="1" dirty="0"/>
              <a:t>Maria (PSTU) </a:t>
            </a:r>
            <a:r>
              <a:rPr lang="pt-BR" b="1" dirty="0" smtClean="0"/>
              <a:t>: Contra </a:t>
            </a:r>
            <a:r>
              <a:rPr lang="pt-BR" b="1" dirty="0"/>
              <a:t>burguês, vote 16. Operário e socialista </a:t>
            </a:r>
            <a:r>
              <a:rPr lang="pt-BR" b="1" dirty="0" smtClean="0"/>
              <a:t>desta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1448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Jingle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Jingle: sons </a:t>
            </a:r>
            <a:r>
              <a:rPr lang="pt-BR" dirty="0"/>
              <a:t>e música que contribui para criar identidade de uma </a:t>
            </a:r>
            <a:r>
              <a:rPr lang="pt-BR" dirty="0" smtClean="0"/>
              <a:t>marca.</a:t>
            </a:r>
          </a:p>
          <a:p>
            <a:r>
              <a:rPr lang="pt-BR" dirty="0" smtClean="0"/>
              <a:t>Exemplos de jingles famosos: </a:t>
            </a:r>
            <a:r>
              <a:rPr lang="pt-BR" dirty="0">
                <a:hlinkClick r:id="rId2"/>
              </a:rPr>
              <a:t>http://guiadoscuriosos.com.br/blog/2012/08/22/jingles-eleitorais-que-ficaram-para-a-historia/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34039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/>
              <a:t>Comunicação pessoal x comunicação de massa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800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Embora </a:t>
            </a:r>
            <a:r>
              <a:rPr lang="pt-BR" dirty="0"/>
              <a:t>as ferramentas da comunicação de massa sejam indispensáveis para uma campanha, a comunicação interpessoal continua sendo a de maior eficiência.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há programa de televisão, de rádio, cartaz ou jornal que consiga superar a presença do político na casa, no bairro ou na rua do eleitor, apertando-lhe a mão pessoalmente, tirando uma foto com sua família.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ideal é conseguir dosar mídia com corpo-a-corpo, televisão com comício, jornal com reunião e assim por diante. Sempre no tom e nos ritmos definidos na estratégia de comunicação.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88640"/>
            <a:ext cx="2009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142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Comícios e eventos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960" y="1585823"/>
            <a:ext cx="4139952" cy="216895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800" dirty="0"/>
              <a:t>Apesar de cada vez mais os comícios terem menor importância nos grandes centros urbanos, dada a dificuldade de mobilizar grandes massas, ainda é o ponto alto de qualquer campanha eleitoral na maioria dos municípios do interior do </a:t>
            </a:r>
            <a:r>
              <a:rPr lang="pt-BR" sz="1800" dirty="0" smtClean="0"/>
              <a:t>país.</a:t>
            </a: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275" y="1268760"/>
            <a:ext cx="3529736" cy="234887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91275" y="3754775"/>
            <a:ext cx="78606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dirty="0" smtClean="0"/>
              <a:t>DICAS: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600" dirty="0" smtClean="0"/>
              <a:t>O </a:t>
            </a:r>
            <a:r>
              <a:rPr lang="pt-BR" sz="1600" dirty="0"/>
              <a:t>comício deve ser feito num lugar menor do que o público esperado, para dar impressão de </a:t>
            </a:r>
            <a:r>
              <a:rPr lang="pt-BR" sz="1600" dirty="0" smtClean="0"/>
              <a:t>sucesso.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600" dirty="0" smtClean="0"/>
              <a:t>Os </a:t>
            </a:r>
            <a:r>
              <a:rPr lang="pt-BR" sz="1600" dirty="0"/>
              <a:t>grandes comícios devem ficar para o final da </a:t>
            </a:r>
            <a:r>
              <a:rPr lang="pt-BR" sz="1600" dirty="0" smtClean="0"/>
              <a:t>campanha.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600" dirty="0" smtClean="0"/>
              <a:t>O </a:t>
            </a:r>
            <a:r>
              <a:rPr lang="pt-BR" sz="1600" dirty="0"/>
              <a:t>comício deve ser abrangente, com a presença de representantes de diferentes setores da sociedade, sindicatos, associações, clubes, lideranças, enfim, todos os que puderem aglutinar </a:t>
            </a:r>
            <a:r>
              <a:rPr lang="pt-BR" sz="1600" dirty="0" smtClean="0"/>
              <a:t>pessoas.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600" dirty="0" smtClean="0"/>
              <a:t>Outras </a:t>
            </a:r>
            <a:r>
              <a:rPr lang="pt-BR" sz="1600" dirty="0"/>
              <a:t>atrações, como a presença de músicos, artistas e cantores, ajudam a levar o </a:t>
            </a:r>
            <a:r>
              <a:rPr lang="pt-BR" sz="1600" dirty="0" smtClean="0"/>
              <a:t>público.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BR" sz="1600" dirty="0" smtClean="0"/>
              <a:t>A </a:t>
            </a:r>
            <a:r>
              <a:rPr lang="pt-BR" sz="1600" dirty="0"/>
              <a:t>divulgação do comício deve começar pelo menos 15 dias antes de sua realização.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2610722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Enquanto a plataforma representa </a:t>
            </a:r>
            <a:r>
              <a:rPr lang="pt-BR" i="1" dirty="0"/>
              <a:t>o que dizer</a:t>
            </a:r>
            <a:r>
              <a:rPr lang="pt-BR" dirty="0"/>
              <a:t>, o discurso determina </a:t>
            </a:r>
            <a:r>
              <a:rPr lang="pt-BR" i="1" dirty="0"/>
              <a:t>o como dizer. </a:t>
            </a:r>
            <a:endParaRPr lang="pt-BR" i="1" dirty="0" smtClean="0"/>
          </a:p>
          <a:p>
            <a:r>
              <a:rPr lang="pt-BR" dirty="0"/>
              <a:t>A entonação da voz (inflamada, calma, irônica ou elogiosa, aguda ou grave) irá determinar como será percebido e sentido pelos ouvintes. A forma de dizer (mais humilde ou agressiva) também vai influir na recepção das mensagens. Tudo isso pode ser percebido pela receptividade imediata da plateia e imediatamente redimensionado pelo orador. </a:t>
            </a:r>
          </a:p>
          <a:p>
            <a:pPr marL="11430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581128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410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Comunicação e opinião pública</a:t>
            </a:r>
            <a:endParaRPr lang="pt-BR" sz="4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996952"/>
            <a:ext cx="7620000" cy="3403848"/>
          </a:xfrm>
        </p:spPr>
        <p:txBody>
          <a:bodyPr>
            <a:normAutofit/>
          </a:bodyPr>
          <a:lstStyle/>
          <a:p>
            <a:r>
              <a:rPr lang="pt-BR" dirty="0" smtClean="0"/>
              <a:t>Influir </a:t>
            </a:r>
            <a:r>
              <a:rPr lang="pt-BR" dirty="0"/>
              <a:t>na formação da opinião pública é a grande meta de qualquer político ou candidato. </a:t>
            </a:r>
            <a:endParaRPr lang="pt-BR" dirty="0" smtClean="0"/>
          </a:p>
          <a:p>
            <a:r>
              <a:rPr lang="pt-BR" dirty="0" smtClean="0"/>
              <a:t>Abstrata</a:t>
            </a:r>
            <a:r>
              <a:rPr lang="pt-BR" dirty="0"/>
              <a:t>, intangível, apenas detectável e em constante mutação, é representada pela média das opiniões correntes e expectativas da sociedade.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processo de sua formação é complexo, composto pela somatória das tendências sociais, correntes intelectuais, costumes, moda, moral, de todos os segmentos socioeconômicos e culturais de uma comunidade.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661" y="1340768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40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Quatro passos (Aristóteles)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Exórdio</a:t>
            </a:r>
            <a:r>
              <a:rPr lang="pt-BR" dirty="0"/>
              <a:t>: É o começo do discurso.  Pode ser uma indicação do assunto, um conselho, um elogio, uma censura, conforme o gênero do discurso em causa. É a introdução. Essa fase é importante porque visa a assegurar a fidelidade dos ouvintes.</a:t>
            </a:r>
          </a:p>
          <a:p>
            <a:pPr lvl="0"/>
            <a:r>
              <a:rPr lang="pt-BR" b="1" dirty="0"/>
              <a:t>Narração</a:t>
            </a:r>
            <a:r>
              <a:rPr lang="pt-BR" dirty="0"/>
              <a:t>: É propriamente o assunto, onde os fatos são arrolados, os eventos indicados. Segundo Aristóteles: “O que fica bem aqui não é nem a rapidez, nem a concisão, mas a justa medida. Ora, a justa medida consiste em dizer tudo quanto ilustra o assunto, ou prove que o fato se deu, que constituiu um dano ou uma injustiça, numa palavra, que ele teve a importância que lhe atribuímos”. É propriamente a argumentação.</a:t>
            </a:r>
          </a:p>
          <a:p>
            <a:pPr lvl="0"/>
            <a:r>
              <a:rPr lang="pt-BR" b="1" dirty="0"/>
              <a:t>Provas</a:t>
            </a:r>
            <a:r>
              <a:rPr lang="pt-BR" dirty="0"/>
              <a:t>: Se o discurso quer ser persuasivo, é fundamental comprovar aquilo que se está dizendo. Serão os elementos sustentadores da argumentação.</a:t>
            </a:r>
          </a:p>
          <a:p>
            <a:pPr lvl="0"/>
            <a:r>
              <a:rPr lang="pt-BR" b="1" dirty="0"/>
              <a:t>Peroração</a:t>
            </a:r>
            <a:r>
              <a:rPr lang="pt-BR" dirty="0"/>
              <a:t>: É o epílogo, a conclusão. Pelo caráter finalístico, e em se tratando de um texto persuasivo, está aqui a última oportunidade para se assegurar a fidelidade do receptor, portanto, mais um importante momento no interior do texto. A ela se referia Aristóteles: “A peroração compõe-se de quatro partes: a primeira consiste em dispô-lo [o receptor] mal para com o adversário; a segunda tem por fim amplificar ou atenuar o que se disse; a terceira, excitar as paixões no ouvinte; a quarta, proceder a uma recapitulação</a:t>
            </a:r>
            <a:r>
              <a:rPr lang="pt-BR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5135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Comunicação de </a:t>
            </a:r>
            <a:r>
              <a:rPr lang="pt-BR" b="1" dirty="0" smtClean="0"/>
              <a:t>militância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76872"/>
          </a:xfrm>
        </p:spPr>
        <p:txBody>
          <a:bodyPr/>
          <a:lstStyle/>
          <a:p>
            <a:r>
              <a:rPr lang="pt-BR" dirty="0" smtClean="0"/>
              <a:t>Torcidas e militâncias são os meios da comunicação interpessoal de grande eficiência e credibilidade.</a:t>
            </a:r>
          </a:p>
          <a:p>
            <a:r>
              <a:rPr lang="pt-BR" dirty="0" smtClean="0"/>
              <a:t>A militância de compromisso convence. Para cada dúvida do eleitor, o militante terá a resposta precisa, pois conhece o partido e o candidato. </a:t>
            </a:r>
          </a:p>
          <a:p>
            <a:r>
              <a:rPr lang="pt-BR" dirty="0" smtClean="0"/>
              <a:t>Fundamental para cargos proporcionais.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796" y="3898610"/>
            <a:ext cx="3056124" cy="233074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851920" y="41417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APOIOS: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b="1" dirty="0"/>
              <a:t>Apoio político: </a:t>
            </a:r>
            <a:r>
              <a:rPr lang="pt-BR" dirty="0"/>
              <a:t>partido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Apoio civil</a:t>
            </a:r>
            <a:r>
              <a:rPr lang="pt-BR" dirty="0"/>
              <a:t>: sindicatos, associações, entidades de classe e instituições.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Apoio da iniciativa privada: </a:t>
            </a:r>
            <a:r>
              <a:rPr lang="pt-BR" dirty="0"/>
              <a:t>recursos materiais e financeiros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Apoio popular: </a:t>
            </a:r>
            <a:r>
              <a:rPr lang="pt-BR" dirty="0"/>
              <a:t>economia de recursos e motivação.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48090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190270"/>
          </a:xfrm>
        </p:spPr>
        <p:txBody>
          <a:bodyPr/>
          <a:lstStyle/>
          <a:p>
            <a:r>
              <a:rPr lang="pt-BR" b="1" dirty="0" smtClean="0"/>
              <a:t>Fatores que </a:t>
            </a:r>
            <a:br>
              <a:rPr lang="pt-BR" b="1" dirty="0" smtClean="0"/>
            </a:br>
            <a:r>
              <a:rPr lang="pt-BR" b="1" dirty="0" smtClean="0"/>
              <a:t>influenciam a </a:t>
            </a:r>
            <a:br>
              <a:rPr lang="pt-BR" b="1" dirty="0" smtClean="0"/>
            </a:br>
            <a:r>
              <a:rPr lang="pt-BR" b="1" dirty="0" smtClean="0"/>
              <a:t>opinião pública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7848872" cy="4556588"/>
          </a:xfrm>
        </p:spPr>
        <p:txBody>
          <a:bodyPr>
            <a:normAutofit/>
          </a:bodyPr>
          <a:lstStyle/>
          <a:p>
            <a:r>
              <a:rPr lang="pt-BR" dirty="0"/>
              <a:t>Vários fatores influem na formação da opinião pública.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um lado, estão os relacionados a </a:t>
            </a:r>
            <a:r>
              <a:rPr lang="pt-BR" b="1" dirty="0"/>
              <a:t>aspectos históricos</a:t>
            </a:r>
            <a:r>
              <a:rPr lang="pt-BR" dirty="0"/>
              <a:t>, como a língua, a etnia, as religiões, os costumes, a cultura.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outro, estão </a:t>
            </a:r>
            <a:r>
              <a:rPr lang="pt-BR" b="1" dirty="0"/>
              <a:t>os fatores mais dinâmicos</a:t>
            </a:r>
            <a:r>
              <a:rPr lang="pt-BR" dirty="0"/>
              <a:t>, provenientes dos meios de informação contemporânea, que influem nas tendências da opinião, como a ciência, a propaganda, a imprensa, as artes, determinando, em maior ou menor grau, os </a:t>
            </a:r>
            <a:r>
              <a:rPr lang="pt-BR" b="1" dirty="0"/>
              <a:t>valores aceitos e a moral vigente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O político tem mais possibilidades de influir nesses últimos.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1278"/>
            <a:ext cx="3734371" cy="245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0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Proposta de governo e de ação </a:t>
            </a:r>
            <a:r>
              <a:rPr lang="pt-BR" b="1" dirty="0" smtClean="0"/>
              <a:t>parlamentar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560840" cy="4752528"/>
          </a:xfrm>
        </p:spPr>
        <p:txBody>
          <a:bodyPr>
            <a:normAutofit/>
          </a:bodyPr>
          <a:lstStyle/>
          <a:p>
            <a:r>
              <a:rPr lang="pt-BR" dirty="0"/>
              <a:t>A primeira tarefa é definir a proposta de governo ou plataforma de ação parlamentar</a:t>
            </a:r>
            <a:r>
              <a:rPr lang="pt-BR" dirty="0" smtClean="0"/>
              <a:t>.</a:t>
            </a:r>
          </a:p>
          <a:p>
            <a:r>
              <a:rPr lang="pt-BR" dirty="0" smtClean="0"/>
              <a:t>É </a:t>
            </a:r>
            <a:r>
              <a:rPr lang="pt-BR" dirty="0"/>
              <a:t>o principal fator de formação da imagem do candidato, contribuindo para a sua fixação junto ao eleitorado. </a:t>
            </a:r>
            <a:endParaRPr lang="pt-BR" dirty="0" smtClean="0"/>
          </a:p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programa </a:t>
            </a:r>
            <a:r>
              <a:rPr lang="pt-BR" dirty="0" smtClean="0"/>
              <a:t>vai </a:t>
            </a:r>
            <a:r>
              <a:rPr lang="pt-BR" dirty="0"/>
              <a:t>caracterizar e dar personalidade à campanha, distinguindo-a das demais e representa o compromisso do candidato com os eleitores.</a:t>
            </a:r>
          </a:p>
          <a:p>
            <a:r>
              <a:rPr lang="pt-BR" dirty="0" smtClean="0"/>
              <a:t>Base: principais </a:t>
            </a:r>
            <a:r>
              <a:rPr lang="pt-BR" dirty="0"/>
              <a:t>problemas e aspirações dos </a:t>
            </a:r>
            <a:r>
              <a:rPr lang="pt-BR" dirty="0" smtClean="0"/>
              <a:t>eleitores.</a:t>
            </a:r>
          </a:p>
          <a:p>
            <a:r>
              <a:rPr lang="pt-BR" dirty="0" smtClean="0"/>
              <a:t>Deve ser factível. Não </a:t>
            </a:r>
            <a:r>
              <a:rPr lang="pt-BR" dirty="0"/>
              <a:t>adianta apenas dizer o que vai ser feito: é preciso mostrar como, incluindo as fontes de recursos financeiros.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66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2285026"/>
            <a:ext cx="6120680" cy="311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29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sz="2300" b="1" dirty="0"/>
              <a:t>Temas fundamentais ou racionais</a:t>
            </a:r>
            <a:r>
              <a:rPr lang="pt-BR" sz="2300" dirty="0"/>
              <a:t>: aqueles que se referem à administração pública ou à legislação. Constituem a base da plataforma e, praticamente, o programa de atuação na vida pública do candidato. </a:t>
            </a:r>
            <a:r>
              <a:rPr lang="pt-BR" sz="2300" dirty="0" smtClean="0"/>
              <a:t>Ex</a:t>
            </a:r>
            <a:r>
              <a:rPr lang="pt-BR" sz="2300" dirty="0"/>
              <a:t>.: questões econômicas, tributárias, segurança, obras, saneamento, educação etc.</a:t>
            </a:r>
          </a:p>
          <a:p>
            <a:pPr lvl="0"/>
            <a:r>
              <a:rPr lang="pt-BR" sz="2300" b="1" dirty="0"/>
              <a:t>Temas oportunos ou emocionais</a:t>
            </a:r>
            <a:r>
              <a:rPr lang="pt-BR" sz="2300" dirty="0"/>
              <a:t>: referem-se a fatos, acontecimentos ou tendências que se encontram em evidência num determinando momento. Dão colorido e poderíamos defini-los como sendo o espírito de uma campanha. </a:t>
            </a:r>
            <a:r>
              <a:rPr lang="pt-BR" sz="2300" dirty="0" smtClean="0"/>
              <a:t>Humanizam o candidato. </a:t>
            </a:r>
            <a:r>
              <a:rPr lang="pt-BR" sz="2300" dirty="0"/>
              <a:t>Ex.: enchente ou seca, aniversário da cidade, data comemorativa, fatos históricos, modismos em evidência, fato que tenha chocado a opinião pública etc.</a:t>
            </a:r>
          </a:p>
          <a:p>
            <a:pPr lvl="0"/>
            <a:r>
              <a:rPr lang="pt-BR" sz="2300" b="1" dirty="0"/>
              <a:t>Temas segregacionistas</a:t>
            </a:r>
            <a:r>
              <a:rPr lang="pt-BR" sz="2300" dirty="0"/>
              <a:t>: ao abordá-los, o candidato é obrigado a definir uma posição que vai, inevitavelmente, dividir eleitorado. Esses temas dão personalidade a uma campanha e, ao incluí-los em sua plataforma, o candidato tem que analisar prós e contras, a fim de saber que posição assumir, ou seja, como perder o mínimo de votos possível. Ex.: temas polêmicos ligados ao credo, à classe social ou econômica, às questões raciais, às rivalidades cotidianas (regionais, esportivas etc.), à ideologia, ao sexo, à idade etc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290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das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ser apresentada </a:t>
            </a:r>
            <a:r>
              <a:rPr lang="pt-BR" dirty="0"/>
              <a:t>de maneira original, fácil de ser entendida, sem termos burocráticos ou </a:t>
            </a:r>
            <a:r>
              <a:rPr lang="pt-BR" dirty="0" smtClean="0"/>
              <a:t>técnicos.</a:t>
            </a:r>
          </a:p>
          <a:p>
            <a:r>
              <a:rPr lang="pt-BR" dirty="0"/>
              <a:t>Mais importante do que o que candidato e sua propaganda dizem, é o que os eleitores entendem e sentem sobre a mensagem.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mais complexa que seja a proposta, ela precisa ser traduzida para o eleitor.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só as palavras comunicam. O gesto, o olhar, o sorriso, o tom de voz, tudo isso provoca sensações boas ou ruins, que vão determinar a simpatia ou antipatia do eleitor pela </a:t>
            </a:r>
            <a:r>
              <a:rPr lang="pt-BR" dirty="0" smtClean="0"/>
              <a:t>mensagem.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126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Estratégias de </a:t>
            </a:r>
            <a:r>
              <a:rPr lang="pt-BR" b="1" dirty="0" smtClean="0"/>
              <a:t>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Definida a estratégia político-eleitoral, todos os esforços devem se concentrar na difusão do candidato e seu programa. </a:t>
            </a:r>
            <a:endParaRPr lang="pt-BR" dirty="0" smtClean="0"/>
          </a:p>
          <a:p>
            <a:r>
              <a:rPr lang="pt-BR" dirty="0"/>
              <a:t>Ao lado do papel informativo e esclarecedor, a propaganda busca persuadir/seduzir não apenas por meio de suas mensagens objetivas (plataformas ou programas políticos), mas sobretudo pela “imagem” que deseja que o eleitor construa sobre os diversos concorrentes. </a:t>
            </a:r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/>
              <a:t>isso se dá por meio do somatório de diferentes linguagens: verbal, gestual, sonora e imagética. </a:t>
            </a:r>
            <a:endParaRPr lang="pt-BR" dirty="0" smtClean="0"/>
          </a:p>
          <a:p>
            <a:r>
              <a:rPr lang="pt-BR" dirty="0" smtClean="0"/>
              <a:t>Definir </a:t>
            </a:r>
            <a:r>
              <a:rPr lang="pt-BR" dirty="0"/>
              <a:t>a estratégia de comunicação significa definir os meios a serem utilizados para que o eleitor-alvo decida votar no candidato.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7463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1880" y="1600200"/>
            <a:ext cx="4585320" cy="4800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Conjunto </a:t>
            </a:r>
            <a:r>
              <a:rPr lang="pt-BR" dirty="0"/>
              <a:t>de características próprias do candidato ou do partido. Sem retorques. Sem roupa. </a:t>
            </a:r>
            <a:endParaRPr lang="pt-BR" dirty="0" smtClean="0"/>
          </a:p>
          <a:p>
            <a:r>
              <a:rPr lang="pt-BR" dirty="0" smtClean="0"/>
              <a:t>Quem </a:t>
            </a:r>
            <a:r>
              <a:rPr lang="pt-BR" dirty="0"/>
              <a:t>é o candidato, sua origem, seus valores, crenças, formação escolar, história política, características pessoais, temperamento, comportamento etc. </a:t>
            </a:r>
            <a:endParaRPr lang="pt-BR" dirty="0" smtClean="0"/>
          </a:p>
          <a:p>
            <a:r>
              <a:rPr lang="pt-BR" dirty="0"/>
              <a:t>A comunicação precisa conhecer detalhes do “produto” que está oferecendo. </a:t>
            </a:r>
            <a:endParaRPr lang="pt-BR" dirty="0" smtClean="0"/>
          </a:p>
          <a:p>
            <a:r>
              <a:rPr lang="pt-BR" dirty="0" smtClean="0"/>
              <a:t>Algumas </a:t>
            </a:r>
            <a:r>
              <a:rPr lang="pt-BR" dirty="0"/>
              <a:t>qualidades serão esquecidas, outras destacadas.</a:t>
            </a:r>
          </a:p>
          <a:p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276872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221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</TotalTime>
  <Words>2011</Words>
  <Application>Microsoft Office PowerPoint</Application>
  <PresentationFormat>Apresentação na tela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Adjacência</vt:lpstr>
      <vt:lpstr>Aula 5 Definição das estratégias de comunicação</vt:lpstr>
      <vt:lpstr>Comunicação e opinião pública</vt:lpstr>
      <vt:lpstr>Fatores que  influenciam a  opinião pública</vt:lpstr>
      <vt:lpstr>Proposta de governo e de ação parlamentar</vt:lpstr>
      <vt:lpstr>Slide 5</vt:lpstr>
      <vt:lpstr>Temas</vt:lpstr>
      <vt:lpstr>Tratamento das propostas</vt:lpstr>
      <vt:lpstr>Estratégias de comunicação</vt:lpstr>
      <vt:lpstr>Identidade</vt:lpstr>
      <vt:lpstr>Conceito</vt:lpstr>
      <vt:lpstr>Imagem</vt:lpstr>
      <vt:lpstr>Atos de comunicação</vt:lpstr>
      <vt:lpstr>Simbologia da marca</vt:lpstr>
      <vt:lpstr>Logotipo</vt:lpstr>
      <vt:lpstr>Slogan</vt:lpstr>
      <vt:lpstr>Jingle</vt:lpstr>
      <vt:lpstr>Comunicação pessoal x comunicação de massa</vt:lpstr>
      <vt:lpstr>Comícios e eventos </vt:lpstr>
      <vt:lpstr>Discurso</vt:lpstr>
      <vt:lpstr>Quatro passos (Aristóteles)</vt:lpstr>
      <vt:lpstr>Comunicação de militância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Atuação Parlamentar</dc:title>
  <dc:creator>User</dc:creator>
  <cp:lastModifiedBy>ALESP</cp:lastModifiedBy>
  <cp:revision>28</cp:revision>
  <dcterms:created xsi:type="dcterms:W3CDTF">2013-10-05T12:16:06Z</dcterms:created>
  <dcterms:modified xsi:type="dcterms:W3CDTF">2014-05-12T16:29:09Z</dcterms:modified>
</cp:coreProperties>
</file>